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</p:sldIdLst>
  <p:sldSz cy="5143500" cx="9144000"/>
  <p:notesSz cx="6858000" cy="9144000"/>
  <p:embeddedFontLst>
    <p:embeddedFont>
      <p:font typeface="Open Sans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54" roundtripDataSignature="AMtx7mimMRSCqPSpvFtIqoEbGcjQ/6Vc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OpenSans-bold.fntdata"/><Relationship Id="rId50" Type="http://schemas.openxmlformats.org/officeDocument/2006/relationships/font" Target="fonts/OpenSans-regular.fntdata"/><Relationship Id="rId53" Type="http://schemas.openxmlformats.org/officeDocument/2006/relationships/font" Target="fonts/OpenSans-boldItalic.fntdata"/><Relationship Id="rId52" Type="http://schemas.openxmlformats.org/officeDocument/2006/relationships/font" Target="fonts/Open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54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" name="Google Shape;437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9" name="Google Shape;459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6b7a89a796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16b7a89a79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14cdd704f76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g14cdd704f76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2" name="Google Shape;49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3" name="Google Shape;503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4" name="Google Shape;514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14cdd704f76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5" name="Google Shape;525;g14cdd704f7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5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4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4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5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5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openedgroup.org/review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sparceurope.org/what-we-do/open-education/europeannetwork-openeducation-librarians/" TargetMode="External"/><Relationship Id="rId12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sparceurope.org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hyperlink" Target="https://zenodo.org/record/5906818" TargetMode="External"/><Relationship Id="rId8" Type="http://schemas.openxmlformats.org/officeDocument/2006/relationships/hyperlink" Target="https://sparceurope.org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4440497" y="890727"/>
            <a:ext cx="3963900" cy="1169723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 D’EINES D’ENOEL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1930761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s-ES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s-ES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387480" y="3143498"/>
            <a:ext cx="8386200" cy="985057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s-ES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Useu les nostres plantilles per impulsar l’Educació en Obert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 txBox="1"/>
          <p:nvPr/>
        </p:nvSpPr>
        <p:spPr>
          <a:xfrm>
            <a:off x="2279100" y="272413"/>
            <a:ext cx="59178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educatius en  obert (REO) haurien de ser: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9"/>
          <p:cNvSpPr txBox="1"/>
          <p:nvPr/>
        </p:nvSpPr>
        <p:spPr>
          <a:xfrm>
            <a:off x="2279100" y="1952113"/>
            <a:ext cx="5527800" cy="10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“Accesibles en qualsevol moment i lloc per a tothom, incloent-hi persones amb discapacitats i/o pertanyents a grups  marginals o desafavorits”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5" name="Google Shape;155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6" name="Google Shape;15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9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s-E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9"/>
          <p:cNvSpPr txBox="1"/>
          <p:nvPr/>
        </p:nvSpPr>
        <p:spPr>
          <a:xfrm>
            <a:off x="2243238" y="3845425"/>
            <a:ext cx="6636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d’Educació Oberta de</a:t>
            </a:r>
            <a:r>
              <a:rPr b="1" lang="es-ES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la UNESCO </a:t>
            </a:r>
            <a:b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s-ES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/>
          <p:nvPr/>
        </p:nvSpPr>
        <p:spPr>
          <a:xfrm>
            <a:off x="2279100" y="259250"/>
            <a:ext cx="4947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educatius en obert (REO) poden: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0"/>
          <p:cNvSpPr txBox="1"/>
          <p:nvPr/>
        </p:nvSpPr>
        <p:spPr>
          <a:xfrm>
            <a:off x="2279100" y="1701723"/>
            <a:ext cx="4797300" cy="23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“Ajudar a conèixer les necessitats dels aprenents i promoure eficaçment la igualtat de gènere, així com també a incentivar la innovació pedagògica, didàctica i les aproximacions metodològiques"</a:t>
            </a:r>
            <a:endParaRPr b="0" i="0" sz="2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8" name="Google Shape;16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0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s-E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10"/>
          <p:cNvSpPr txBox="1"/>
          <p:nvPr/>
        </p:nvSpPr>
        <p:spPr>
          <a:xfrm>
            <a:off x="2243238" y="3845425"/>
            <a:ext cx="6636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d’Educació Oberta de</a:t>
            </a:r>
            <a:r>
              <a:rPr b="1" lang="es-ES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la UNESCO </a:t>
            </a:r>
            <a:b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s-ES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"/>
          <p:cNvSpPr txBox="1"/>
          <p:nvPr/>
        </p:nvSpPr>
        <p:spPr>
          <a:xfrm>
            <a:off x="2279100" y="92475"/>
            <a:ext cx="6386400" cy="15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1000"/>
              </a:lnSpc>
              <a:spcBef>
                <a:spcPts val="3800"/>
              </a:spcBef>
              <a:spcAft>
                <a:spcPts val="3800"/>
              </a:spcAft>
              <a:buNone/>
            </a:pPr>
            <a:r>
              <a:rPr b="1" lang="es-ES" sz="24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Educació Oberta </a:t>
            </a:r>
            <a:r>
              <a:rPr b="1" lang="es-ES" sz="2400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r>
              <a:rPr lang="es-ES" sz="115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b="1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REO </a:t>
            </a:r>
            <a:r>
              <a:rPr b="1" i="0" lang="es-ES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 </a:t>
            </a:r>
            <a:r>
              <a:rPr b="1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metodologies pedagògiques apropiades </a:t>
            </a:r>
            <a:r>
              <a:rPr b="1" i="0" lang="es-ES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objectius d’aprenentatge ben dissenyats </a:t>
            </a:r>
            <a:r>
              <a:rPr b="1" i="0" lang="es-ES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varietat d’activitats d’aprenentatge </a:t>
            </a:r>
            <a:r>
              <a:rPr b="1" i="0" lang="es-ES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1"/>
          <p:cNvSpPr txBox="1"/>
          <p:nvPr/>
        </p:nvSpPr>
        <p:spPr>
          <a:xfrm>
            <a:off x="2290400" y="1754715"/>
            <a:ext cx="5308500" cy="25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“Un ampli rang d’opcions pedagògiques innovadores per atraure tant a educadors com a aprenents per esdevenir participants més actius en els processos educatius, així com també en creadors de continguts I membres de diverses societats de coneixement”</a:t>
            </a:r>
            <a:br>
              <a:rPr b="0" i="0" lang="es-ES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s-ES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9" name="Google Shape;179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0" name="Google Shape;18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1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s-E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p11"/>
          <p:cNvSpPr txBox="1"/>
          <p:nvPr/>
        </p:nvSpPr>
        <p:spPr>
          <a:xfrm>
            <a:off x="2243238" y="3845425"/>
            <a:ext cx="6636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d’Educació Oberta de</a:t>
            </a:r>
            <a:r>
              <a:rPr b="1" lang="es-ES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la UNESCO </a:t>
            </a:r>
            <a:b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s-ES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2"/>
          <p:cNvSpPr txBox="1"/>
          <p:nvPr/>
        </p:nvSpPr>
        <p:spPr>
          <a:xfrm>
            <a:off x="3089575" y="-9750"/>
            <a:ext cx="59649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d'accés constant: 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tindran accés als recursos fins i tot després que hagin finalitzat el seu curs.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la inclusió: 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poden ser adaptats per reflectir els perfils dels estudiants i les seves possibles circumstàncies, abordant així les seves necessitats d'inclusió a diferents nivells.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 de la diversitat d’aprenentatges: 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accessibles des de qualsevol lloc i en qualsevol moment, de manera reiterada (i no cal subestimar el valor de la repetició!), i des de diferents dispositius i formats.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Promoció de l'aprenentatge al llarg de tota la vida: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REO estan disponibles per a totes les persones de totes les edats, en qualsevol moment que algú vulgui aprendre alguna cosa o tornar-hi per refrescar la memòria.</a:t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Estalvi de costos: </a:t>
            </a:r>
            <a:r>
              <a:rPr b="0" i="0" lang="es-ES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elevats preus poden portar als estudiants a usar versions anteriors d’algunes publicacions; amb els REO això no és un problema.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2"/>
          <p:cNvSpPr txBox="1"/>
          <p:nvPr/>
        </p:nvSpPr>
        <p:spPr>
          <a:xfrm>
            <a:off x="88737" y="1480435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2" name="Google Shape;192;p1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3" name="Google Shape;19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3"/>
          <p:cNvSpPr txBox="1"/>
          <p:nvPr/>
        </p:nvSpPr>
        <p:spPr>
          <a:xfrm>
            <a:off x="3223189" y="1334423"/>
            <a:ext cx="5439300" cy="23013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d'accés constant: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tindran accés als recursos fins i tot després que hagin finalitzat el seu curs.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2" name="Google Shape;20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3"/>
          <p:cNvSpPr txBox="1"/>
          <p:nvPr/>
        </p:nvSpPr>
        <p:spPr>
          <a:xfrm>
            <a:off x="88737" y="1480435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4"/>
          <p:cNvSpPr txBox="1"/>
          <p:nvPr/>
        </p:nvSpPr>
        <p:spPr>
          <a:xfrm>
            <a:off x="3184970" y="952051"/>
            <a:ext cx="5450700" cy="30400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la inclusió:</a:t>
            </a:r>
            <a: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3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poden ser adaptats per reflectir els perfils dels estudiants i les seves possibles circumstàncies, abordant així les seves necessitats d'inclusió a diferents nivells.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3" name="Google Shape;21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4"/>
          <p:cNvSpPr txBox="1"/>
          <p:nvPr/>
        </p:nvSpPr>
        <p:spPr>
          <a:xfrm>
            <a:off x="88737" y="1480435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 txBox="1"/>
          <p:nvPr/>
        </p:nvSpPr>
        <p:spPr>
          <a:xfrm>
            <a:off x="3208575" y="617975"/>
            <a:ext cx="5445000" cy="399490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 de la diversitat d’aprenentatges:</a:t>
            </a:r>
            <a: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accessibles des de qualsevol lloc i en qualsevol moment, de manera reiterada (i no cal subestimar el valor de la repetició!), i des de diferents dispositius i formats.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4" name="Google Shape;22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5"/>
          <p:cNvSpPr txBox="1"/>
          <p:nvPr/>
        </p:nvSpPr>
        <p:spPr>
          <a:xfrm>
            <a:off x="88737" y="1480435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6"/>
          <p:cNvSpPr txBox="1"/>
          <p:nvPr/>
        </p:nvSpPr>
        <p:spPr>
          <a:xfrm>
            <a:off x="3199610" y="655370"/>
            <a:ext cx="5552504" cy="35016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Promoció de l'aprenentatge al llarg de tota la vida:</a:t>
            </a:r>
            <a: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3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estan disponibles per a totes les persones de totes les edats, en qualsevol moment que algú vulgui aprendre alguna cosa o tornar-hi per refrescar la memòria.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5" name="Google Shape;23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6"/>
          <p:cNvSpPr txBox="1"/>
          <p:nvPr/>
        </p:nvSpPr>
        <p:spPr>
          <a:xfrm>
            <a:off x="88737" y="1480435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7"/>
          <p:cNvSpPr txBox="1"/>
          <p:nvPr/>
        </p:nvSpPr>
        <p:spPr>
          <a:xfrm>
            <a:off x="3214225" y="1177550"/>
            <a:ext cx="5405400" cy="23698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Estalvi de costos: </a:t>
            </a:r>
            <a:br>
              <a:rPr b="1" i="0" lang="es-ES" sz="3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elevats preus poden portar als estudiants a usar versions anteriors d’algunes publicacions; amb els REO això no és un problema.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6" name="Google Shape;24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7"/>
          <p:cNvSpPr txBox="1"/>
          <p:nvPr/>
        </p:nvSpPr>
        <p:spPr>
          <a:xfrm>
            <a:off x="88737" y="1480435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3199610" y="111911"/>
            <a:ext cx="5171700" cy="43965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les oportunitats d'aprenentatge: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estudiants que utilitzen REO tenen els mateixos resultats acadèmics, o millors, que els que utilitzen materials tradicionals (</a:t>
            </a:r>
            <a:r>
              <a:rPr b="0" i="0" lang="es-ES" sz="14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http://openedgroup.org/review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de disponibilitat: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REO poden estar disponibles des de l'inici dels cursos, el que significa que els estudiants podran treballar amb ells des del principi. 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Millora de la qualitat: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REO permeten millorar la qualitat i l'actualització contínua, juntament amb una ràpida difusió, assegurant que la informació continguda en ells estigui actualitzada.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Recompensa de les pràctiques en obert: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estudiants poden ser reconeguts com a part de l'equip d'autors i reconeguts pel seu treball i les seves capacitats.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8"/>
          <p:cNvSpPr txBox="1"/>
          <p:nvPr/>
        </p:nvSpPr>
        <p:spPr>
          <a:xfrm>
            <a:off x="88737" y="1480435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/>
          <p:nvPr/>
        </p:nvSpPr>
        <p:spPr>
          <a:xfrm>
            <a:off x="499525" y="218300"/>
            <a:ext cx="7926000" cy="48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Benvinguts a aquest recopilatori d'eines sobre els beneficis de l‘Educació en Obert! Consisteix en un conjunt d'eines (diapositives, fullets i targetes de Twitter) preparades per </a:t>
            </a:r>
            <a:r>
              <a:rPr b="0" i="0" lang="es-ES" sz="11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The European Network of Open Education Librarians</a:t>
            </a:r>
            <a:r>
              <a:rPr b="0" i="0" lang="es-ES" sz="1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(ENOEL). Aquest recopilatori d'eines té l'objectiu d'ajudar a incrementar el coneixement de la importància de l'educació en obert, tot  mostrant-ne beneficis per als estudiants, els professors, les institucions i la societat.</a:t>
            </a:r>
            <a:br>
              <a:rPr b="0" i="0" lang="es-ES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Aquesta col·lecció conté </a:t>
            </a: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plantilles per a diapositives.</a:t>
            </a:r>
            <a:br>
              <a:rPr b="0" i="0" lang="es-ES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Podeu utilitzar les plantilles directament com estan o bé adaptar-les a les vostres necessitats específiques. 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Quan vulgueu fer servir la plantilla sense adaptar-ne la mida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només caldrà descarregar la targeta (o el conjunt de targetes) que es vulgueu usar.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 voleu modificar la plantilla per a les vostre necessitats, cal que:</a:t>
            </a:r>
            <a:endParaRPr b="1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Descarregueu l'eina que vulgueu utilitzar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L'adapteu a les vostres necessitats (afegiu-hi el logo de la vostra organització i introduïu-hi qualsevol altre canvi que penseu que encaixa)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900"/>
              <a:buFont typeface="Open Sans"/>
              <a:buChar char="-"/>
            </a:pP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 assegureu que la versió modificada té un avís indicant: “Aquest material és una obra derivada de [nom del fitxer (per exemple, 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Catalan_1. 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 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enefits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- 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ENOEL 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slides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)] [enllaç a la 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font original: </a:t>
            </a:r>
            <a:r>
              <a:rPr lang="es-ES" sz="900" u="sng">
                <a:solidFill>
                  <a:srgbClr val="0563C1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realitzat per </a:t>
            </a:r>
            <a:r>
              <a:rPr lang="es-ES" sz="900" u="sng">
                <a:solidFill>
                  <a:srgbClr val="4472C4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s-ES" sz="9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CC PER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sota, trobareu </a:t>
            </a:r>
            <a:r>
              <a:rPr b="0" i="0" lang="es-ES" sz="900" u="none" cap="none" strike="noStrike">
                <a:solidFill>
                  <a:srgbClr val="1C598D"/>
                </a:solidFill>
                <a:latin typeface="Open Sans"/>
                <a:ea typeface="Open Sans"/>
                <a:cs typeface="Open Sans"/>
                <a:sym typeface="Open Sans"/>
              </a:rPr>
              <a:t>una breu descripció sobre com està organitzada la col·lecció i suggeriments d’ús per a determinades diapositives. Només són suggeriments; us animem a seleccionar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agafar i crear eines adaptades a les vostres necessitats.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La diapositiva 3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ofereix un exemple de com adaptar la plantilla, incloent-hi la ubicació del logotip de la vostra organització i la nota de reconeixement.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Les diapositives 4 a 1</a:t>
            </a:r>
            <a:r>
              <a:rPr b="1"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 poden tractar com un "avanç"; plantegen preguntes bàsiques i estableixen els conceptes bàsics dels Recursos Educatius en Obert (REO). Podeu utilitzar-les com a introducció de la presentació per incentivar-ne la curiositat.</a:t>
            </a:r>
            <a:br>
              <a:rPr b="1" i="0" lang="es-ES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Les diapositives 1</a:t>
            </a:r>
            <a:r>
              <a:rPr b="1"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-4</a:t>
            </a:r>
            <a:r>
              <a:rPr b="1"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mostren els beneficis de l'educació en obert per a quatre grups d'interès diferents: estudiants (fons groc), mestres (fons taronja)</a:t>
            </a: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institucions (fons turquesa), i per a tothom (fons blanc). Podeu usar-les per adreçar-vos específicament a cadascun d'aquests grups.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Les diapositives inicials per a cadascun dels grups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(diapositives 1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2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2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i 3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6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 mostren els principals beneficis per a cada grup segons ENOEL, després es mostren com a beneficis individuals en diapositives separades. Les diapositives finals en cada grup enumeren la resta de beneficis restants (diapositives 19-20 per a estudiants, 27-28 per a professors, 3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per a institucions i 4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0" i="0" lang="es-ES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per a tothom).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9"/>
          <p:cNvSpPr txBox="1"/>
          <p:nvPr/>
        </p:nvSpPr>
        <p:spPr>
          <a:xfrm>
            <a:off x="2970500" y="0"/>
            <a:ext cx="61734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Oferta (més que només) sense cost: 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REO=gratis+permisos</a:t>
            </a:r>
            <a:b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d’una millor educació = 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garantir un futur millor (ODS 4: “Garantir una educació de qualitat inclusiva i equitativa i promoure oportunitats d'aprenentatge permanent per a tots”).</a:t>
            </a:r>
            <a:b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1"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Millorar la comprensió: </a:t>
            </a:r>
            <a:r>
              <a:rPr lang="es-ES" sz="1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estudiants poden revisar conceptes/idees usant una gamma diferent de recursos (és a dir, repetir el mateix concepte usant una explicació diferent).</a:t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Co-creació: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REO ofereixen als estudiants l’oportunitat de ser co-creadors entre ells, beneficiant-se mútuament.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7" name="Google Shape;267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8" name="Google Shape;26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9"/>
          <p:cNvSpPr txBox="1"/>
          <p:nvPr/>
        </p:nvSpPr>
        <p:spPr>
          <a:xfrm>
            <a:off x="88737" y="1480435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estudiants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0"/>
          <p:cNvSpPr txBox="1"/>
          <p:nvPr/>
        </p:nvSpPr>
        <p:spPr>
          <a:xfrm>
            <a:off x="3202900" y="388125"/>
            <a:ext cx="5561700" cy="39856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Permís per modificar: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 professorat pot (parcialment o totalment) adaptar els REO, creant la millor combinació de materials del curs per a cada experiència d'aprenentatge, millorant contínuament la qualitat dels REO.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de pedagogies en obert: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Amb els REO, els estudiants estan profundament compromesos amb el seu procés educatiu, així com també en la creació de materials educatius, creant-los, en essència, ells mateixos amb l'ajuda i la supervisió d'un professor.</a:t>
            </a:r>
            <a:br>
              <a:rPr b="0" i="0" lang="es-ES" sz="13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la reputació: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REO de qualitat augmenten la reputació del docent a nivell local i global, oferint al mateix temps noves oportunitats per col·laborar amb col·legues de tot el món.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Reducció de la càrrega de treball: 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professorat no ha de reinventar la roda cada vegada, sinó que pot utilitzar el que ja existeix.</a:t>
            </a:r>
            <a:br>
              <a:rPr b="1" i="0" lang="es-ES" sz="13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Inspiració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Els REO són una manera d'obtenir noves idees.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9" name="Google Shape;27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0"/>
          <p:cNvSpPr txBox="1"/>
          <p:nvPr/>
        </p:nvSpPr>
        <p:spPr>
          <a:xfrm>
            <a:off x="162950" y="1526249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1"/>
          <p:cNvSpPr txBox="1"/>
          <p:nvPr/>
        </p:nvSpPr>
        <p:spPr>
          <a:xfrm>
            <a:off x="3106045" y="652223"/>
            <a:ext cx="5460000" cy="36999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Permís per modificar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professorat pot (parcialment o totalment) adaptar els REO, creant la millor combinació de materials del curs per a cada experiència d'aprenentatge, millorant contínuament la qualitat dels REO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0" name="Google Shape;29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1"/>
          <p:cNvSpPr txBox="1"/>
          <p:nvPr/>
        </p:nvSpPr>
        <p:spPr>
          <a:xfrm>
            <a:off x="162950" y="1526249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2"/>
          <p:cNvSpPr txBox="1"/>
          <p:nvPr/>
        </p:nvSpPr>
        <p:spPr>
          <a:xfrm>
            <a:off x="3123975" y="257775"/>
            <a:ext cx="5460000" cy="37548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Garantia de pedagogies en obert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Amb els REO, els estudiants estan profundament compromesos amb el seu procés educatiu, així com també en la creació de materials educatius, creant-los, en essència, ells mateixos amb l'ajuda i la supervisió d'un professor.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1" name="Google Shape;30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2"/>
          <p:cNvSpPr txBox="1"/>
          <p:nvPr/>
        </p:nvSpPr>
        <p:spPr>
          <a:xfrm>
            <a:off x="162950" y="1526249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3"/>
          <p:cNvSpPr txBox="1"/>
          <p:nvPr/>
        </p:nvSpPr>
        <p:spPr>
          <a:xfrm>
            <a:off x="3123975" y="815800"/>
            <a:ext cx="5460000" cy="37256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la reputació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b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de qualitat augmenten la reputació del docent a nivell local i global, oferint al mateix temps noves oportunitats per col·laborar amb col·legues de tot el món.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1" name="Google Shape;311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2" name="Google Shape;31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3"/>
          <p:cNvSpPr txBox="1"/>
          <p:nvPr/>
        </p:nvSpPr>
        <p:spPr>
          <a:xfrm>
            <a:off x="162950" y="1526249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4"/>
          <p:cNvSpPr txBox="1"/>
          <p:nvPr/>
        </p:nvSpPr>
        <p:spPr>
          <a:xfrm>
            <a:off x="3270450" y="857993"/>
            <a:ext cx="4798500" cy="36999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Reducció de la càrrega de treball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3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professorat no ha de reinventar la roda cada vegada, sinó que pot utilitzar el que ja existeix</a:t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3" name="Google Shape;32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4"/>
          <p:cNvSpPr txBox="1"/>
          <p:nvPr/>
        </p:nvSpPr>
        <p:spPr>
          <a:xfrm>
            <a:off x="162950" y="1526249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5"/>
          <p:cNvSpPr txBox="1"/>
          <p:nvPr/>
        </p:nvSpPr>
        <p:spPr>
          <a:xfrm>
            <a:off x="3238350" y="1691900"/>
            <a:ext cx="5460000" cy="17542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Inspiració</a:t>
            </a: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una manera d'obtenir noves idees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4" name="Google Shape;33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25"/>
          <p:cNvSpPr txBox="1"/>
          <p:nvPr/>
        </p:nvSpPr>
        <p:spPr>
          <a:xfrm>
            <a:off x="162950" y="1526249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6"/>
          <p:cNvSpPr txBox="1"/>
          <p:nvPr/>
        </p:nvSpPr>
        <p:spPr>
          <a:xfrm>
            <a:off x="3106046" y="129841"/>
            <a:ext cx="5460000" cy="43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 d’enfocaments actius: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professors poden dissenyar diverses estratègies pràctiques per donar suport a les experiències d'aprenentatge pràctic basades en la barreja/adaptació dels REO.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 de la col·laboració: 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S’incrementen</a:t>
            </a: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retroalimentació entre parells, la col·laboració dels estudiants i la participació d'experts enriquint els professors, gràcies al procés propiciat per les llicències obertes.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la innovació: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Els REO ofereixen oportunitats per millorar la qualitat dels materials d'ensenyament i aprenentatge, permetent a altres en construeixin adaptacions i aportin comentaris constructius.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Preservació del llegat: 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procés de reutilització iniciat pels REO continua fins i tot després de la seva retirada.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5" name="Google Shape;34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6"/>
          <p:cNvSpPr txBox="1"/>
          <p:nvPr/>
        </p:nvSpPr>
        <p:spPr>
          <a:xfrm>
            <a:off x="162950" y="1526249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7"/>
          <p:cNvSpPr txBox="1"/>
          <p:nvPr/>
        </p:nvSpPr>
        <p:spPr>
          <a:xfrm>
            <a:off x="3140925" y="630625"/>
            <a:ext cx="5460000" cy="3620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Ampliació de les opcions: 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llibres de text com a REO amplien els recursos dels docents i poden garantir el mateix alt nivell de qualitat que els llibres de text tradicionals.  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Millora de la llibertat acadèmica: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Les llicències obertes en els REO permeten al professorat modificar i actualitzar regularment els recursos d'aprenentatge per als seus cursos.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Mostra de la innovació i la creativitat:</a:t>
            </a:r>
            <a:r>
              <a:rPr b="0" i="0" lang="es-ES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La creativitat dels docents pot impressionar als possibles estudiants i patrocinadors. Això ajudarà a augmentar la inscripció d'estudiants en determinats cursos i augmentarà la importància del professorat a nivell personal.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55" name="Google Shape;355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6" name="Google Shape;35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27"/>
          <p:cNvSpPr txBox="1"/>
          <p:nvPr/>
        </p:nvSpPr>
        <p:spPr>
          <a:xfrm>
            <a:off x="162950" y="1526249"/>
            <a:ext cx="23319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professors</a:t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8"/>
          <p:cNvSpPr txBox="1"/>
          <p:nvPr/>
        </p:nvSpPr>
        <p:spPr>
          <a:xfrm>
            <a:off x="3100850" y="109837"/>
            <a:ext cx="5865000" cy="42242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Promoció d’economies d'escala:</a:t>
            </a:r>
            <a:r>
              <a:rPr b="0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Els REO són gratuïts en línia, assequibles en forma impresa, es poden guardar per sempre i s'actualitzen fàcilment. Els recursos que d'una altra manera es destinarien a la compra de llibres de text poden redirigir-se cap a la tecnologia, millorar la instrucció o reduir el deute.</a:t>
            </a:r>
            <a:endParaRPr b="0" i="0" sz="125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al desenvolupament del cos docent:</a:t>
            </a:r>
            <a:r>
              <a:rPr b="0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fomentar i millorar l'accés, l'ús de REO i l'aprenentatge entre parells entre membres del cos docent interinstitucional així com la qualitat dels materials educatius.</a:t>
            </a:r>
            <a:br>
              <a:rPr b="0" i="0" lang="es-ES" sz="125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Màxim aprofitament de les inversions públiques: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els recursos provinents del finançament públic s'utilitzen per a crear coneixement públic i es comparteixen transversalment a través de múltiples institucions amb costos addicionals reduïts.</a:t>
            </a:r>
            <a:br>
              <a:rPr b="0" i="0" lang="es-ES" sz="125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l’autopromoció:</a:t>
            </a:r>
            <a:r>
              <a:rPr b="0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Donar suport a l'autopromoció: la imatge pública de la institució pot beneficiar-se en gran manera dels seus REO de qualitat compartits i reutilitzats.</a:t>
            </a:r>
            <a:br>
              <a:rPr b="0" i="0" lang="es-ES" sz="125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la col·laboració internacional: </a:t>
            </a:r>
            <a:r>
              <a:rPr b="0" i="0" lang="es-ES" sz="125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Treballar amb REO augmenta la visibilitat de la institució, millorant-ne la reputació a nivell internacional a través de la col·laboració activa amb altres institucions a nivell mundial.</a:t>
            </a:r>
            <a:endParaRPr b="1" i="0" sz="125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6" name="Google Shape;366;p2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7" name="Google Shape;367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8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/>
        </p:nvSpPr>
        <p:spPr>
          <a:xfrm>
            <a:off x="3884646" y="1485687"/>
            <a:ext cx="2788965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són els REO?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"/>
          <p:cNvSpPr txBox="1"/>
          <p:nvPr/>
        </p:nvSpPr>
        <p:spPr>
          <a:xfrm>
            <a:off x="1316037" y="1575312"/>
            <a:ext cx="3934800" cy="10310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/>
          </a:p>
        </p:txBody>
      </p:sp>
      <p:pic>
        <p:nvPicPr>
          <p:cNvPr id="76" name="Google Shape;7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3"/>
          <p:cNvSpPr txBox="1"/>
          <p:nvPr/>
        </p:nvSpPr>
        <p:spPr>
          <a:xfrm>
            <a:off x="1316025" y="4698300"/>
            <a:ext cx="5313600" cy="4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s-ES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Aquesta obra és una adaptació de “Catalan_1. OE Benefits - ENOEL slides”, 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realitzat per </a:t>
            </a:r>
            <a:r>
              <a:rPr lang="es-ES" sz="900" u="sng">
                <a:solidFill>
                  <a:srgbClr val="4472C4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s-ES" sz="9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s-ES" sz="9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PER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Google Shape;78;p3"/>
          <p:cNvSpPr txBox="1"/>
          <p:nvPr/>
        </p:nvSpPr>
        <p:spPr>
          <a:xfrm>
            <a:off x="7522677" y="4695575"/>
            <a:ext cx="1282500" cy="365646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 logotip de la vostra organització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9" name="Google Shape;79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0" name="Google Shape;80;p3"/>
          <p:cNvSpPr txBox="1"/>
          <p:nvPr/>
        </p:nvSpPr>
        <p:spPr>
          <a:xfrm>
            <a:off x="6123709" y="484425"/>
            <a:ext cx="2788965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EXEMPLE PER ADAPTAR A LES VOSTRES NECESSITATS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6431550" y="4015350"/>
            <a:ext cx="26757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Afegiu el logo de la vostra organització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2248099" y="4015350"/>
            <a:ext cx="2655595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Afegiu la nota de reconeixement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3"/>
          <p:cNvSpPr/>
          <p:nvPr/>
        </p:nvSpPr>
        <p:spPr>
          <a:xfrm>
            <a:off x="62369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29"/>
          <p:cNvSpPr txBox="1"/>
          <p:nvPr/>
        </p:nvSpPr>
        <p:spPr>
          <a:xfrm>
            <a:off x="3202900" y="571352"/>
            <a:ext cx="5292300" cy="37702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Promoció d’economies d'escala:</a:t>
            </a:r>
            <a:b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Els REO són gratuïts, en línia, assequibles en forma impresa, es poden guardar per sempre i s'actualitzen fàcilment. Els recursos que d'una altra manera es destinarien a la compra de llibres de text poden redirigir-se cap a la tecnologia, millorar la instrucció o reduir el deute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7" name="Google Shape;377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8" name="Google Shape;37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29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0"/>
          <p:cNvSpPr txBox="1"/>
          <p:nvPr/>
        </p:nvSpPr>
        <p:spPr>
          <a:xfrm>
            <a:off x="3106648" y="740778"/>
            <a:ext cx="5742600" cy="33239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al desenvolupament del cos docent:</a:t>
            </a:r>
            <a:br>
              <a:rPr b="0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Fomentar i millorar l'accés, l'ús dels REO i l'aprenentatge entre parells entre membres del cos docent interinstitucional així com la qualitat dels materials educatius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88" name="Google Shape;388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9" name="Google Shape;38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0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1"/>
          <p:cNvSpPr txBox="1"/>
          <p:nvPr/>
        </p:nvSpPr>
        <p:spPr>
          <a:xfrm>
            <a:off x="3208575" y="595375"/>
            <a:ext cx="5380800" cy="37240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Màxim aprofitament de les inversions públiques: </a:t>
            </a:r>
            <a:b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Els recursos provinents del finançament públic s'utilitzen per crear coneixement públic i es comparteixen transversalment a través de múltiples institucions amb costos addicionals reduïts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99" name="Google Shape;399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0" name="Google Shape;400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1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2"/>
          <p:cNvSpPr txBox="1"/>
          <p:nvPr/>
        </p:nvSpPr>
        <p:spPr>
          <a:xfrm>
            <a:off x="3250100" y="1175552"/>
            <a:ext cx="52923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l’autopromoció:</a:t>
            </a:r>
            <a: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 imatge pública de la institució pot beneficiar-se enormement a través dels seus REO de qualitat compartits i reutilitzats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0" name="Google Shape;410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1" name="Google Shape;41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32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3"/>
          <p:cNvSpPr txBox="1"/>
          <p:nvPr/>
        </p:nvSpPr>
        <p:spPr>
          <a:xfrm>
            <a:off x="3190646" y="390553"/>
            <a:ext cx="5286600" cy="33239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Suport a la col·laboració internacional:</a:t>
            </a:r>
            <a: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Treballar amb REO augmenta la visibilitat de la institució, millorant-ne la reputació a nivell internacional a través de la col·laboració activa amb altres institucions a nivell mundial.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1" name="Google Shape;421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2" name="Google Shape;42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3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34"/>
          <p:cNvSpPr txBox="1"/>
          <p:nvPr/>
        </p:nvSpPr>
        <p:spPr>
          <a:xfrm>
            <a:off x="3100850" y="452386"/>
            <a:ext cx="5477100" cy="35701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Facilitació de la matriculació/captació: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1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L'ús dels REO augmenta la participació en l'educació superior per l’ampliació de l'accés a estudiants no tradicionals que prenen decisions en funció de la qualitat dels materials educatius que s'ofereixen.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la fidelització d'exalumnes: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s-ES" sz="1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Oferir REO de qualitat als exalumnes ajuda la institució a mantenir actiu el vincle amb ells.</a:t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2" name="Google Shape;432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34"/>
          <p:cNvSpPr txBox="1"/>
          <p:nvPr/>
        </p:nvSpPr>
        <p:spPr>
          <a:xfrm>
            <a:off x="66350" y="1526249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</a:t>
            </a:r>
            <a:r>
              <a:rPr b="1" i="0" lang="es-ES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institucions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5"/>
          <p:cNvSpPr txBox="1"/>
          <p:nvPr/>
        </p:nvSpPr>
        <p:spPr>
          <a:xfrm>
            <a:off x="3083050" y="85350"/>
            <a:ext cx="6031500" cy="44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Alliberament d’informació: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 coneixement es pot compartir en general alliberant recursos educatius a través de llicències, per a qualsevol persona interessada.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7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Transferència de coneixement: 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educatius creats amb els impostos públics estan disponibles per al públic, són reutilitzables i compartibles.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Aprenentatge al llarg de tota la vida: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estar actualitzat i proporcionar un aprenentatge continu és més assequible per a tots, reduint la distància entre les oportunitats obertes formals, informals i no formals.</a:t>
            </a:r>
            <a:br>
              <a:rPr b="0" i="0" lang="es-ES" sz="13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Impuls de la igualtat: 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gratuïts en línia faciliten el lliurament del mateix coneixement de qualitat a tots, independentment del seu estatus social i econòmic.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Promoció de la diversitat i la inclusió: 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materials REO, que es poden compartir i accedir fàcilment a través d'Internet, són una gran eina per a descobrir i familiaritzar-se amb diferents punts de vista.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 de la ciència ciutadana:</a:t>
            </a:r>
            <a:r>
              <a:rPr b="0" i="0" lang="es-ES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el coneixement pot ser creat per tots, i la disponibilitat de materials facilita que les persones continuïn adquirint coneixement.</a:t>
            </a:r>
            <a:endParaRPr b="1" i="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42" name="Google Shape;442;p35"/>
          <p:cNvCxnSpPr/>
          <p:nvPr/>
        </p:nvCxnSpPr>
        <p:spPr>
          <a:xfrm>
            <a:off x="0" y="4484378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3" name="Google Shape;44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5"/>
          <p:cNvSpPr/>
          <p:nvPr/>
        </p:nvSpPr>
        <p:spPr>
          <a:xfrm>
            <a:off x="1328900" y="15228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35"/>
          <p:cNvSpPr txBox="1"/>
          <p:nvPr/>
        </p:nvSpPr>
        <p:spPr>
          <a:xfrm>
            <a:off x="105923" y="1552211"/>
            <a:ext cx="2456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6"/>
          <p:cNvSpPr txBox="1"/>
          <p:nvPr/>
        </p:nvSpPr>
        <p:spPr>
          <a:xfrm>
            <a:off x="3197250" y="1194500"/>
            <a:ext cx="5424600" cy="21236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Alliberar informació: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coneixement es pot compartir en general alliberant recursos educatius mitjançant llicències, per a qualsevol persona interessada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53" name="Google Shape;453;p3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4" name="Google Shape;45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3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6"/>
          <p:cNvSpPr txBox="1"/>
          <p:nvPr/>
        </p:nvSpPr>
        <p:spPr>
          <a:xfrm>
            <a:off x="105923" y="1552211"/>
            <a:ext cx="2456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7"/>
          <p:cNvSpPr txBox="1"/>
          <p:nvPr/>
        </p:nvSpPr>
        <p:spPr>
          <a:xfrm>
            <a:off x="3091500" y="1386675"/>
            <a:ext cx="5551800" cy="25852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Transferència de coneixement:</a:t>
            </a:r>
            <a:endParaRPr b="0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educatius creats amb els impostos públics estan disponibles per al públic, són reutilitzables i compartibles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4" name="Google Shape;464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5" name="Google Shape;46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7"/>
          <p:cNvSpPr txBox="1"/>
          <p:nvPr/>
        </p:nvSpPr>
        <p:spPr>
          <a:xfrm>
            <a:off x="105923" y="1552211"/>
            <a:ext cx="2456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8"/>
          <p:cNvSpPr txBox="1"/>
          <p:nvPr/>
        </p:nvSpPr>
        <p:spPr>
          <a:xfrm>
            <a:off x="3202900" y="647250"/>
            <a:ext cx="53952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Fan que l'aprenentatge duri tota la vida:</a:t>
            </a:r>
            <a: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s-ES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Estar actualitzat i proporcionar un aprenentatge continu és més assequible per a tothom, reduint la distància entre les oportunitats obertes formals, informals i no formals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75" name="Google Shape;475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6" name="Google Shape;47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38"/>
          <p:cNvSpPr txBox="1"/>
          <p:nvPr/>
        </p:nvSpPr>
        <p:spPr>
          <a:xfrm>
            <a:off x="105923" y="1552211"/>
            <a:ext cx="2456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6b7a89a796_0_1"/>
          <p:cNvSpPr txBox="1"/>
          <p:nvPr/>
        </p:nvSpPr>
        <p:spPr>
          <a:xfrm>
            <a:off x="3884646" y="1485687"/>
            <a:ext cx="27891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són els REO?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16b7a89a796_0_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16b7a89a796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16b7a89a796_0_1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/>
          </a:p>
        </p:txBody>
      </p:sp>
      <p:pic>
        <p:nvPicPr>
          <p:cNvPr id="93" name="Google Shape;93;g16b7a89a796_0_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" name="Google Shape;94;g16b7a89a796_0_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14cdd704f76_0_6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g14cdd704f76_0_6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5" name="Google Shape;485;g14cdd704f76_0_6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6" name="Google Shape;486;g14cdd704f76_0_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g14cdd704f76_0_6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14cdd704f76_0_69"/>
          <p:cNvSpPr txBox="1"/>
          <p:nvPr/>
        </p:nvSpPr>
        <p:spPr>
          <a:xfrm>
            <a:off x="3190100" y="601050"/>
            <a:ext cx="55494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Impuls de la igualtat: </a:t>
            </a:r>
            <a:r>
              <a:rPr lang="es-ES" sz="3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recursos gratuïts en línia faciliten el lliurament del mateix coneixement de qualitat a tots, independentment del seu estatus social i econòmic.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9" name="Google Shape;489;g14cdd704f76_0_69"/>
          <p:cNvSpPr txBox="1"/>
          <p:nvPr/>
        </p:nvSpPr>
        <p:spPr>
          <a:xfrm>
            <a:off x="105923" y="1552211"/>
            <a:ext cx="2456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3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39"/>
          <p:cNvSpPr txBox="1"/>
          <p:nvPr/>
        </p:nvSpPr>
        <p:spPr>
          <a:xfrm>
            <a:off x="3222850" y="831900"/>
            <a:ext cx="50811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Promoció de la diversitat i la inclusió: </a:t>
            </a:r>
            <a:b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REO, que es poden compartir i són accessibles fàcilment a través d'Internet, són una gran eina per descobrir i familiaritzar-se amb diferents punts de vista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7" name="Google Shape;497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8" name="Google Shape;498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39"/>
          <p:cNvSpPr txBox="1"/>
          <p:nvPr/>
        </p:nvSpPr>
        <p:spPr>
          <a:xfrm>
            <a:off x="105923" y="1552211"/>
            <a:ext cx="2456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0"/>
          <p:cNvSpPr txBox="1"/>
          <p:nvPr/>
        </p:nvSpPr>
        <p:spPr>
          <a:xfrm>
            <a:off x="3202900" y="1070150"/>
            <a:ext cx="5406600" cy="25852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Foment de la ciència ciutadana: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 coneixement pot ser creat per tothom, i la disponibilitat de materials facilita que les persones continuïn adquirint coneixement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08" name="Google Shape;508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9" name="Google Shape;50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0"/>
          <p:cNvSpPr txBox="1"/>
          <p:nvPr/>
        </p:nvSpPr>
        <p:spPr>
          <a:xfrm>
            <a:off x="105923" y="1552211"/>
            <a:ext cx="2456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41"/>
          <p:cNvSpPr txBox="1"/>
          <p:nvPr/>
        </p:nvSpPr>
        <p:spPr>
          <a:xfrm>
            <a:off x="3214225" y="708400"/>
            <a:ext cx="5395200" cy="47497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Augment de la qualitat: 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qualsevol pot aportar millores en la qualitat dels REO simplement demanant aclariments. Sense accés no hi ha preguntes, sense preguntes no hi ha dubtes, sense dubtes no hi ha millores.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Expansió dels límits: </a:t>
            </a: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són una forma meravellosa de compartir coneixement a través de les fronteres facilitant adaptacions que realment funcionen localment.</a:t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19" name="Google Shape;519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0" name="Google Shape;520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41"/>
          <p:cNvSpPr txBox="1"/>
          <p:nvPr/>
        </p:nvSpPr>
        <p:spPr>
          <a:xfrm>
            <a:off x="105923" y="1552211"/>
            <a:ext cx="2456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-ES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Beneficis de l’educació en obert per a tothom</a:t>
            </a:r>
            <a:endParaRPr b="1" i="0" sz="2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14cdd704f76_0_1"/>
          <p:cNvSpPr txBox="1"/>
          <p:nvPr/>
        </p:nvSpPr>
        <p:spPr>
          <a:xfrm>
            <a:off x="4440497" y="890727"/>
            <a:ext cx="3963900" cy="11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CONJUNT D’EINES D’ENOEL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8" name="Google Shape;528;g14cdd704f76_0_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9" name="Google Shape;529;g14cdd704f76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g14cdd704f76_0_1"/>
          <p:cNvSpPr txBox="1"/>
          <p:nvPr/>
        </p:nvSpPr>
        <p:spPr>
          <a:xfrm>
            <a:off x="1930761" y="709396"/>
            <a:ext cx="37749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s-ES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s-ES" sz="2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31" name="Google Shape;531;g14cdd704f76_0_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2" name="Google Shape;532;g14cdd704f76_0_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g14cdd704f76_0_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Google Shape;534;g14cdd704f76_0_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g14cdd704f76_0_1"/>
          <p:cNvSpPr txBox="1"/>
          <p:nvPr/>
        </p:nvSpPr>
        <p:spPr>
          <a:xfrm>
            <a:off x="1594075" y="2617700"/>
            <a:ext cx="6538200" cy="14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s-ES" sz="1000">
                <a:latin typeface="Open Sans"/>
                <a:ea typeface="Open Sans"/>
                <a:cs typeface="Open Sans"/>
                <a:sym typeface="Open Sans"/>
              </a:rPr>
              <a:t>Catalan</a:t>
            </a:r>
            <a:r>
              <a:rPr lang="es-ES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published as of October 2021 </a:t>
            </a:r>
            <a:r>
              <a:rPr lang="es-ES" sz="10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lang="es-ES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lang="es-ES" sz="100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s-ES" sz="10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s-ES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 </a:t>
            </a:r>
            <a:r>
              <a:rPr lang="es-ES" sz="1000" u="sng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lang="es-ES" sz="10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lang="es-ES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 </a:t>
            </a:r>
            <a:r>
              <a:rPr lang="es-ES" sz="10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s-ES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 </a:t>
            </a:r>
            <a:r>
              <a:rPr lang="es-ES" sz="100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lang="es-ES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s-ES" sz="1000">
                <a:latin typeface="Open Sans"/>
                <a:ea typeface="Open Sans"/>
                <a:cs typeface="Open Sans"/>
                <a:sym typeface="Open Sans"/>
              </a:rPr>
              <a:t>Catalan</a:t>
            </a:r>
            <a:r>
              <a:rPr lang="es-ES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sz="1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15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Special thanks to Enric Blasco, Mireia Casas, Ignasi Labastida and Eva Sanchez for the Catalan translation.</a:t>
            </a:r>
            <a:r>
              <a:rPr lang="es-ES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 txBox="1"/>
          <p:nvPr/>
        </p:nvSpPr>
        <p:spPr>
          <a:xfrm>
            <a:off x="3897500" y="1214075"/>
            <a:ext cx="4798800" cy="2262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són les llicències obertes?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" name="Google Shape;103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" name="Google Shape;104;p4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/>
        </p:nvSpPr>
        <p:spPr>
          <a:xfrm>
            <a:off x="3884646" y="1560560"/>
            <a:ext cx="4798800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podeu fer amb els REO?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" name="Google Shape;113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" name="Google Shape;114;p5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/>
          <p:nvPr/>
        </p:nvSpPr>
        <p:spPr>
          <a:xfrm>
            <a:off x="3696533" y="1560560"/>
            <a:ext cx="5246500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haurien de ser accessibles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" name="Google Shape;123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4" name="Google Shape;124;p6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/>
          <p:nvPr/>
        </p:nvSpPr>
        <p:spPr>
          <a:xfrm>
            <a:off x="3464969" y="1560560"/>
            <a:ext cx="5536641" cy="1569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Els REO haurien de ser reutilitzables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3" name="Google Shape;133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4" name="Google Shape;134;p7"/>
          <p:cNvSpPr txBox="1"/>
          <p:nvPr/>
        </p:nvSpPr>
        <p:spPr>
          <a:xfrm>
            <a:off x="1316037" y="1575312"/>
            <a:ext cx="3934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ES" sz="3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3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"/>
          <p:cNvSpPr txBox="1"/>
          <p:nvPr/>
        </p:nvSpPr>
        <p:spPr>
          <a:xfrm>
            <a:off x="2279100" y="1477100"/>
            <a:ext cx="55374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“Les llicències obertes respecten els drets de propietat intel·lectual de l’autor i proporcionen l’autorització necessària per concedir al públic els drets d’accés, de reutilització, de definició de  nous propòsits, d’adaptació i de redistribució dels materials educatius”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8"/>
          <p:cNvSpPr txBox="1"/>
          <p:nvPr/>
        </p:nvSpPr>
        <p:spPr>
          <a:xfrm>
            <a:off x="2279100" y="315642"/>
            <a:ext cx="65646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Què són les llicències </a:t>
            </a:r>
            <a:b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s-ES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obertes?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8"/>
          <p:cNvSpPr txBox="1"/>
          <p:nvPr/>
        </p:nvSpPr>
        <p:spPr>
          <a:xfrm>
            <a:off x="2243238" y="3845425"/>
            <a:ext cx="6636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De les Recomanacions sobre les Fonts d’Educació Oberta de</a:t>
            </a:r>
            <a:r>
              <a:rPr b="1" lang="es-ES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la UNESCO </a:t>
            </a:r>
            <a:br>
              <a:rPr b="1" i="0" lang="es-ES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s-ES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es-ES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3" name="Google Shape;14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8"/>
          <p:cNvSpPr txBox="1"/>
          <p:nvPr/>
        </p:nvSpPr>
        <p:spPr>
          <a:xfrm>
            <a:off x="499697" y="259247"/>
            <a:ext cx="2622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s-ES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REO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s-ES" sz="1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BÀSICS</a:t>
            </a:r>
            <a:endParaRPr b="0" i="0" sz="17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Eva Sanchez Oliva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0x0101008059CB015951FC4193F48246DBF3C23F</vt:lpwstr>
  </property>
</Properties>
</file>